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79" r:id="rId3"/>
    <p:sldId id="293" r:id="rId4"/>
    <p:sldId id="294" r:id="rId5"/>
    <p:sldId id="295" r:id="rId6"/>
    <p:sldId id="296" r:id="rId7"/>
    <p:sldId id="297" r:id="rId8"/>
  </p:sldIdLst>
  <p:sldSz cx="9144000" cy="5143500" type="screen16x9"/>
  <p:notesSz cx="6794500" cy="9931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fiya" initials="R" lastIdx="6" clrIdx="0">
    <p:extLst>
      <p:ext uri="{19B8F6BF-5375-455C-9EA6-DF929625EA0E}">
        <p15:presenceInfo xmlns:p15="http://schemas.microsoft.com/office/powerpoint/2012/main" userId="Rufiy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B72D"/>
    <a:srgbClr val="7CCF17"/>
    <a:srgbClr val="89E41A"/>
    <a:srgbClr val="9BE940"/>
    <a:srgbClr val="F4B308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71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FCB5-6461-449D-B7C6-34A9D74D8485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AE6-98F7-490E-B384-AC60FA9F6E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560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FCB5-6461-449D-B7C6-34A9D74D8485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AE6-98F7-490E-B384-AC60FA9F6E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074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FCB5-6461-449D-B7C6-34A9D74D8485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AE6-98F7-490E-B384-AC60FA9F6E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3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FCB5-6461-449D-B7C6-34A9D74D8485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AE6-98F7-490E-B384-AC60FA9F6E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059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FCB5-6461-449D-B7C6-34A9D74D8485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AE6-98F7-490E-B384-AC60FA9F6E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141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FCB5-6461-449D-B7C6-34A9D74D8485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AE6-98F7-490E-B384-AC60FA9F6E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043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FCB5-6461-449D-B7C6-34A9D74D8485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AE6-98F7-490E-B384-AC60FA9F6E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44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FCB5-6461-449D-B7C6-34A9D74D8485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AE6-98F7-490E-B384-AC60FA9F6E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635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FCB5-6461-449D-B7C6-34A9D74D8485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AE6-98F7-490E-B384-AC60FA9F6E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735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FCB5-6461-449D-B7C6-34A9D74D8485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AE6-98F7-490E-B384-AC60FA9F6E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316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FCB5-6461-449D-B7C6-34A9D74D8485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AE6-98F7-490E-B384-AC60FA9F6E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007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9FCB5-6461-449D-B7C6-34A9D74D8485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CCAE6-98F7-490E-B384-AC60FA9F6E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42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2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bereginya51.ru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s://vk.com/bereginya5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131840" y="483518"/>
            <a:ext cx="4847084" cy="1209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icrosoft JhengHei" pitchFamily="34" charset="-120"/>
                <a:ea typeface="Microsoft JhengHei" pitchFamily="34" charset="-120"/>
                <a:cs typeface="+mj-cs"/>
              </a:rPr>
              <a:t>XI ВСЕРОССИЙСКИЙ ФОРУМ</a:t>
            </a:r>
          </a:p>
          <a:p>
            <a:pPr algn="ctr">
              <a:lnSpc>
                <a:spcPts val="30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icrosoft JhengHei" pitchFamily="34" charset="-120"/>
                <a:ea typeface="Microsoft JhengHei" pitchFamily="34" charset="-120"/>
                <a:cs typeface="+mj-cs"/>
              </a:rPr>
              <a:t>«ВМЕСТЕ – РАДИ ДЕТЕЙ! КЛЮЧЕВЫЕ ПРОГРАММЫ ПАРТНЕРСТВА»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5446492" y="4342021"/>
            <a:ext cx="3639407" cy="7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100000"/>
              </a:spcBef>
              <a:buClr>
                <a:schemeClr val="tx1"/>
              </a:buClr>
              <a:buFont typeface="Arial" charset="0"/>
              <a:buNone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ГОБУСОН «Социальный приют для детей и подростков «Берегиня»  Кольского района» Мурманская область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2310775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buClr>
                <a:schemeClr val="tx1"/>
              </a:buClr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icrosoft JhengHei" pitchFamily="34" charset="-120"/>
                <a:ea typeface="Microsoft JhengHei" pitchFamily="34" charset="-120"/>
                <a:cs typeface="+mj-cs"/>
              </a:rPr>
              <a:t>ПРОЕКТ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Microsoft JhengHei" pitchFamily="34" charset="-120"/>
                <a:ea typeface="Microsoft JhengHei" pitchFamily="34" charset="-120"/>
                <a:cs typeface="+mj-cs"/>
              </a:rPr>
              <a:t>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Microsoft JhengHei" pitchFamily="34" charset="-120"/>
                <a:ea typeface="Microsoft JhengHei" pitchFamily="34" charset="-120"/>
                <a:cs typeface="+mj-cs"/>
              </a:rPr>
              <a:t>«Я живу в России»</a:t>
            </a:r>
            <a:endParaRPr lang="ru-RU" sz="1050" b="1" dirty="0">
              <a:solidFill>
                <a:schemeClr val="accent1">
                  <a:lumMod val="75000"/>
                </a:schemeClr>
              </a:solidFill>
              <a:latin typeface="Microsoft JhengHei" pitchFamily="34" charset="-120"/>
              <a:ea typeface="Microsoft JhengHei" pitchFamily="34" charset="-120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0C2C69-9C07-441E-8209-07C3BD037530}"/>
              </a:ext>
            </a:extLst>
          </p:cNvPr>
          <p:cNvSpPr txBox="1"/>
          <p:nvPr/>
        </p:nvSpPr>
        <p:spPr>
          <a:xfrm>
            <a:off x="1187624" y="3127791"/>
            <a:ext cx="468947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icrosoft JhengHei" pitchFamily="34" charset="-120"/>
                <a:ea typeface="Microsoft JhengHei" pitchFamily="34" charset="-120"/>
                <a:cs typeface="+mj-cs"/>
              </a:rPr>
              <a:t>Номинация</a:t>
            </a:r>
            <a:r>
              <a:rPr lang="ru-RU" sz="2000" dirty="0">
                <a:solidFill>
                  <a:schemeClr val="bg1"/>
                </a:solidFill>
                <a:latin typeface="Microsoft JhengHei" pitchFamily="34" charset="-120"/>
                <a:ea typeface="Microsoft JhengHei" pitchFamily="34" charset="-120"/>
                <a:cs typeface="+mj-cs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Microsoft JhengHei" pitchFamily="34" charset="-120"/>
                <a:ea typeface="Microsoft JhengHei" pitchFamily="34" charset="-120"/>
                <a:cs typeface="+mj-cs"/>
              </a:rPr>
              <a:t>«Правильный путь»</a:t>
            </a:r>
          </a:p>
          <a:p>
            <a:r>
              <a:rPr lang="ru-RU" sz="1600" dirty="0">
                <a:solidFill>
                  <a:schemeClr val="bg1"/>
                </a:solidFill>
                <a:latin typeface="Microsoft JhengHei" pitchFamily="34" charset="-120"/>
                <a:ea typeface="Microsoft JhengHei" pitchFamily="34" charset="-120"/>
                <a:cs typeface="+mj-cs"/>
              </a:rPr>
              <a:t>профилактика антиобщественного и противоправного поведения несовершеннолетних </a:t>
            </a: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205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23478"/>
            <a:ext cx="4824536" cy="785242"/>
          </a:xfrm>
        </p:spPr>
        <p:txBody>
          <a:bodyPr>
            <a:normAutofit fontScale="90000"/>
          </a:bodyPr>
          <a:lstStyle/>
          <a:p>
            <a:pPr marL="533400" marR="0" lvl="0" indent="-5334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n-cs"/>
              </a:rPr>
              <a:t>Проект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n-cs"/>
              </a:rPr>
              <a:t>«Я живу в России»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n-cs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n-cs"/>
              </a:rPr>
              <a:t>               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n-cs"/>
              </a:rPr>
              <a:t>Номинация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n-cs"/>
              </a:rPr>
              <a:t> «Правильный путь»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539552" y="1131590"/>
            <a:ext cx="8208912" cy="3456384"/>
          </a:xfrm>
        </p:spPr>
        <p:txBody>
          <a:bodyPr>
            <a:normAutofit fontScale="77500" lnSpcReduction="20000"/>
          </a:bodyPr>
          <a:lstStyle/>
          <a:p>
            <a:pPr marL="0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>Целевая группа: 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>воспитанники приюта в возрасте от 7 до 18 лет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Microsoft JhengHei" pitchFamily="34" charset="-120"/>
              <a:ea typeface="Microsoft JhengHei" pitchFamily="34" charset="-120"/>
            </a:endParaRPr>
          </a:p>
          <a:p>
            <a:pPr marL="0" indent="0">
              <a:buNone/>
            </a:pPr>
            <a:endParaRPr lang="ru-RU" sz="1800" b="1" dirty="0">
              <a:solidFill>
                <a:schemeClr val="accent1">
                  <a:lumMod val="75000"/>
                </a:schemeClr>
              </a:solidFill>
              <a:latin typeface="Microsoft JhengHei" pitchFamily="34" charset="-120"/>
              <a:ea typeface="Microsoft JhengHei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Решаемая проблема: 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профилактика антиобщественного и противоправного поведения несовершеннолетних в условиях социального приюта для детей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Предлагаемое решение: </a:t>
            </a:r>
            <a:r>
              <a:rPr lang="ru-RU" sz="1600" dirty="0">
                <a:solidFill>
                  <a:srgbClr val="4F81BD">
                    <a:lumMod val="7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формировать среду, способствующую мотивации к ответственному выбору стратегий поведения и личностного выбора несовершеннолетних и формированию  у них активной жизненной позиции для успешной адаптации в социуме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путём организации насыщенного познавательного и интересного досуга и вовлечения в активную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общественную жизнь, научить их с пользой для себя и общества проводить свободное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время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Ключевые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результаты: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повышение уровня социальной активности, гражданской ответственности, сформированность  духовно-нравственных ориентиров несовершеннолетних, освоение принятых в обществе способов реализации ценностных отношений к окружающему миру и другим людям, а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также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умение активно заполнять «свободное пространство» своего досуга. Развитие у воспитанников потребности достойного поведения, стремление к достижению жизненного успеха, социальной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активности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algn="ctr">
              <a:buNone/>
            </a:pPr>
            <a:endParaRPr lang="ru-RU" sz="1200" dirty="0">
              <a:solidFill>
                <a:schemeClr val="accent1">
                  <a:lumMod val="75000"/>
                </a:schemeClr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948264" y="4803998"/>
            <a:ext cx="20574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>
              <a:lnSpc>
                <a:spcPct val="80000"/>
              </a:lnSpc>
              <a:spcBef>
                <a:spcPct val="100000"/>
              </a:spcBef>
              <a:buClr>
                <a:schemeClr val="tx1"/>
              </a:buClr>
            </a:pPr>
            <a:r>
              <a:rPr lang="en-US" sz="1000" dirty="0">
                <a:solidFill>
                  <a:srgbClr val="509A00"/>
                </a:solidFill>
              </a:rPr>
              <a:t>http://bereginya51.ru/</a:t>
            </a:r>
            <a:endParaRPr lang="ru-RU" sz="1000" dirty="0">
              <a:solidFill>
                <a:srgbClr val="509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23478"/>
            <a:ext cx="5040560" cy="733772"/>
          </a:xfrm>
        </p:spPr>
        <p:txBody>
          <a:bodyPr>
            <a:noAutofit/>
          </a:bodyPr>
          <a:lstStyle/>
          <a:p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j-cs"/>
              </a:rPr>
              <a:t>Проект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j-cs"/>
              </a:rPr>
              <a:t>«Я живу в России»</a:t>
            </a:r>
            <a:b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j-cs"/>
              </a:rPr>
            </a:b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j-cs"/>
              </a:rPr>
              <a:t>               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j-cs"/>
              </a:rPr>
              <a:t>Номинация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j-cs"/>
              </a:rPr>
              <a:t> «Правильный путь»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51520" y="1437907"/>
            <a:ext cx="3744416" cy="2919771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4F81BD">
                    <a:lumMod val="7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Масштаб внедрения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endParaRPr lang="ru-RU" sz="1900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ctr">
              <a:buNone/>
            </a:pPr>
            <a:r>
              <a:rPr lang="ru-RU" sz="19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Р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еализуется с начала 2020 года на базе ГОБУСОН «Социальный приют для детей и подростков «Берегиня» Кольского района». 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В реализации мероприятий проекта приняли участие 27 воспитанников приюта в возрасте 7-18 лет, из них 11 подросткового возраста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(от 11 до 18 лет)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948264" y="4803998"/>
            <a:ext cx="20574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>
              <a:lnSpc>
                <a:spcPct val="80000"/>
              </a:lnSpc>
              <a:spcBef>
                <a:spcPct val="100000"/>
              </a:spcBef>
              <a:buClr>
                <a:schemeClr val="tx1"/>
              </a:buClr>
            </a:pPr>
            <a:r>
              <a:rPr lang="en-US" sz="1000" dirty="0">
                <a:solidFill>
                  <a:srgbClr val="509A00"/>
                </a:solidFill>
              </a:rPr>
              <a:t> http://bereginya51.ru/</a:t>
            </a:r>
            <a:endParaRPr lang="ru-RU" sz="1000" dirty="0">
              <a:solidFill>
                <a:srgbClr val="509A00"/>
              </a:solidFill>
            </a:endParaRPr>
          </a:p>
        </p:txBody>
      </p:sp>
      <p:pic>
        <p:nvPicPr>
          <p:cNvPr id="6" name="Picture 2" descr="Z:\Exhibitions_new\ВЫСТАВКИ_2020\ФОНД ДЕТЯМ\САЙТ\Баннеры по ФО\2020_Вместе ради детей_баннер web_960x700px_RGB_02_сфо.png">
            <a:extLst>
              <a:ext uri="{FF2B5EF4-FFF2-40B4-BE49-F238E27FC236}">
                <a16:creationId xmlns:a16="http://schemas.microsoft.com/office/drawing/2014/main" id="{2072F40B-3A2A-4D59-A5D4-5F4C23F1B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85304"/>
          <a:stretch/>
        </p:blipFill>
        <p:spPr bwMode="auto">
          <a:xfrm>
            <a:off x="4032504" y="1437906"/>
            <a:ext cx="632655" cy="2919771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B00517-C4D2-4926-958F-3C44E20796CA}"/>
              </a:ext>
            </a:extLst>
          </p:cNvPr>
          <p:cNvSpPr txBox="1"/>
          <p:nvPr/>
        </p:nvSpPr>
        <p:spPr>
          <a:xfrm>
            <a:off x="4932040" y="1437907"/>
            <a:ext cx="363756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Готовность к тиражированию: 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Муниципальный уровень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Региональный уровень</a:t>
            </a:r>
            <a:endParaRPr lang="ru-RU" sz="18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37ED72-66DE-4D03-8CF1-51766D4F5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780712" y="1132726"/>
            <a:ext cx="2145966" cy="430393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B069896-A274-4AAA-A09E-A36165036999}"/>
              </a:ext>
            </a:extLst>
          </p:cNvPr>
          <p:cNvSpPr/>
          <p:nvPr/>
        </p:nvSpPr>
        <p:spPr>
          <a:xfrm rot="21101347">
            <a:off x="5508388" y="2973806"/>
            <a:ext cx="2690614" cy="808039"/>
          </a:xfrm>
          <a:prstGeom prst="rect">
            <a:avLst/>
          </a:prstGeom>
          <a:solidFill>
            <a:srgbClr val="86B72D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Comic Sans MS" panose="030F0702030302020204" pitchFamily="66" charset="0"/>
              </a:rPr>
              <a:t>Жизнь прекрасна, когда творишь её сам</a:t>
            </a:r>
          </a:p>
        </p:txBody>
      </p:sp>
    </p:spTree>
    <p:extLst>
      <p:ext uri="{BB962C8B-B14F-4D97-AF65-F5344CB8AC3E}">
        <p14:creationId xmlns:p14="http://schemas.microsoft.com/office/powerpoint/2010/main" val="201320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23478"/>
            <a:ext cx="4896544" cy="733772"/>
          </a:xfrm>
        </p:spPr>
        <p:txBody>
          <a:bodyPr>
            <a:noAutofit/>
          </a:bodyPr>
          <a:lstStyle/>
          <a:p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j-cs"/>
              </a:rPr>
              <a:t>Проект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j-cs"/>
              </a:rPr>
              <a:t>«Я живу в России»</a:t>
            </a:r>
            <a:b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j-cs"/>
              </a:rPr>
            </a:b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j-cs"/>
              </a:rPr>
              <a:t>               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j-cs"/>
              </a:rPr>
              <a:t>Номинация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+mj-cs"/>
              </a:rPr>
              <a:t> «Правильный путь»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395536" y="1131590"/>
            <a:ext cx="8208912" cy="3242083"/>
          </a:xfrm>
        </p:spPr>
        <p:txBody>
          <a:bodyPr>
            <a:normAutofit fontScale="92500" lnSpcReduction="20000"/>
          </a:bodyPr>
          <a:lstStyle/>
          <a:p>
            <a:pPr marL="72000" algn="just"/>
            <a:r>
              <a:rPr lang="ru-RU" sz="19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Аргументация лидерства:</a:t>
            </a:r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Проблема воспитания социально ответственной и гармонично развитой личности остаётся по-прежнему актуальной. Практика успешно реализуется в учреждении и соответствует Плану основных мероприятий, проводимых в рамках Десятилетия детства</a:t>
            </a:r>
            <a:r>
              <a:rPr lang="ru-RU" sz="13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Национальными целями подчёркивается, что воспитание такой личности должно строиться на основе духовно-нравственных ценностей народов Российской Федерации, исторических и национально-культурных традициях (нацпроект «Образование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»)</a:t>
            </a:r>
            <a:endParaRPr lang="en-US" sz="13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just">
              <a:buNone/>
            </a:pPr>
            <a:endParaRPr lang="ru-RU" sz="13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7200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Проект «Я живу в России» эффективно помогает сформировать у воспитанников нормативные и ценностные и социальные навыки, почувствовать себя успешным в разных сферах деятельности. Подросткам особенно важно чувствовать себя успешными и признанными другими людьми – сверстниками. Если подростку не удаётся добиться успеха в учебе, спорте, общественной жизни,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тут-то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и начинаются нарушения дисциплины, прогулы и правонарушения, многие из которых подростки совершают ради того, чтобы утвердиться в глазах сверстников и быть ими признанными. Миссией нашего проекта мы видим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научить ребят/воспитанников приюта с пользой для себя и общества проводить свободное время,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почувствовать себя успешным в социально-значимых сферах, что и является залогом профилактики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антиобщественного и противоправного поведения 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несовершеннолетних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ru-RU" sz="14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Мероприятия форума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где представлена практика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ru-RU" sz="1800" dirty="0">
                <a:solidFill>
                  <a:srgbClr val="4F81BD">
                    <a:lumMod val="7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рассматривается для внесения на площадку региона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948264" y="4803998"/>
            <a:ext cx="20574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>
              <a:lnSpc>
                <a:spcPct val="80000"/>
              </a:lnSpc>
              <a:spcBef>
                <a:spcPct val="100000"/>
              </a:spcBef>
              <a:buClr>
                <a:schemeClr val="tx1"/>
              </a:buClr>
              <a:buFont typeface="Arial" charset="0"/>
              <a:buNone/>
            </a:pPr>
            <a:endParaRPr lang="ru-RU" sz="1000" dirty="0">
              <a:solidFill>
                <a:srgbClr val="509A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E6C09C-75A3-40C1-B48C-D7A46D3C908A}"/>
              </a:ext>
            </a:extLst>
          </p:cNvPr>
          <p:cNvSpPr txBox="1"/>
          <p:nvPr/>
        </p:nvSpPr>
        <p:spPr>
          <a:xfrm>
            <a:off x="7236297" y="4766385"/>
            <a:ext cx="1769368" cy="24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3400" indent="-533400">
              <a:lnSpc>
                <a:spcPct val="80000"/>
              </a:lnSpc>
              <a:spcBef>
                <a:spcPct val="100000"/>
              </a:spcBef>
              <a:buClr>
                <a:schemeClr val="tx1"/>
              </a:buClr>
              <a:buFont typeface="Arial" charset="0"/>
              <a:buNone/>
            </a:pPr>
            <a:r>
              <a:rPr lang="en-US" sz="1200" dirty="0">
                <a:solidFill>
                  <a:srgbClr val="509A00"/>
                </a:solidFill>
              </a:rPr>
              <a:t>http://bereginya51.ru/</a:t>
            </a:r>
            <a:endParaRPr lang="ru-RU" sz="1200" dirty="0">
              <a:solidFill>
                <a:srgbClr val="509A00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8E8DD18-C67B-45AA-8390-9EA22BF0469D}"/>
              </a:ext>
            </a:extLst>
          </p:cNvPr>
          <p:cNvCxnSpPr/>
          <p:nvPr/>
        </p:nvCxnSpPr>
        <p:spPr>
          <a:xfrm>
            <a:off x="395536" y="3651870"/>
            <a:ext cx="8208912" cy="0"/>
          </a:xfrm>
          <a:prstGeom prst="line">
            <a:avLst/>
          </a:prstGeom>
          <a:ln w="28575">
            <a:solidFill>
              <a:srgbClr val="86B72D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60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23478"/>
            <a:ext cx="6264696" cy="73377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>ФОТО</a:t>
            </a:r>
            <a:r>
              <a:rPr lang="ru-RU" sz="2300" dirty="0">
                <a:solidFill>
                  <a:schemeClr val="accent1">
                    <a:lumMod val="7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ru-RU" sz="2300" dirty="0" smtClean="0">
                <a:solidFill>
                  <a:schemeClr val="accent1">
                    <a:lumMod val="7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>и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>ВИДЕО</a:t>
            </a:r>
            <a:endParaRPr lang="ru-RU" sz="2300" dirty="0">
              <a:solidFill>
                <a:schemeClr val="accent1">
                  <a:lumMod val="75000"/>
                </a:schemeClr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19977C6-41AA-488C-A6B3-83FCD8A964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926" y="1095549"/>
            <a:ext cx="2354240" cy="1569493"/>
          </a:xfr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7452320" y="4876006"/>
            <a:ext cx="1691680" cy="1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>
              <a:lnSpc>
                <a:spcPct val="80000"/>
              </a:lnSpc>
              <a:spcBef>
                <a:spcPct val="100000"/>
              </a:spcBef>
              <a:buClr>
                <a:schemeClr val="tx1"/>
              </a:buClr>
            </a:pPr>
            <a:r>
              <a:rPr lang="en-US" sz="1000" dirty="0">
                <a:solidFill>
                  <a:srgbClr val="509A00"/>
                </a:solidFill>
              </a:rPr>
              <a:t>http://bereginya51.ru/</a:t>
            </a:r>
            <a:endParaRPr lang="ru-RU" sz="1000" dirty="0">
              <a:solidFill>
                <a:srgbClr val="509A00"/>
              </a:solidFill>
            </a:endParaRPr>
          </a:p>
          <a:p>
            <a:pPr marL="533400" indent="-533400">
              <a:lnSpc>
                <a:spcPct val="80000"/>
              </a:lnSpc>
              <a:spcBef>
                <a:spcPct val="100000"/>
              </a:spcBef>
              <a:buClr>
                <a:schemeClr val="tx1"/>
              </a:buClr>
              <a:buFont typeface="Arial" charset="0"/>
              <a:buNone/>
            </a:pPr>
            <a:r>
              <a:rPr lang="ru-RU" sz="1000" dirty="0">
                <a:solidFill>
                  <a:srgbClr val="509A00"/>
                </a:solidFill>
              </a:rPr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7405EB-17FC-4FB4-90F0-4252A13DDEA8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456" y="2829082"/>
            <a:ext cx="2354817" cy="1569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619316-957E-45D2-BD16-50FE730CA3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"/>
          <a:stretch/>
        </p:blipFill>
        <p:spPr>
          <a:xfrm>
            <a:off x="541968" y="1042585"/>
            <a:ext cx="2184187" cy="15698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3BF55A-BCFC-440C-8070-3744B5FBEA3D}"/>
              </a:ext>
            </a:extLst>
          </p:cNvPr>
          <p:cNvSpPr txBox="1"/>
          <p:nvPr/>
        </p:nvSpPr>
        <p:spPr>
          <a:xfrm>
            <a:off x="5027354" y="4368606"/>
            <a:ext cx="1841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F4B308"/>
                </a:solidFill>
              </a:rPr>
              <a:t>С волонтёрами МАГУ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8F5F33-40A2-43D5-BC60-87F65F1E9A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8160" y="1131591"/>
            <a:ext cx="469433" cy="15694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D6E6B6-5429-4603-812C-E43C797713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4361" y="2973921"/>
            <a:ext cx="469433" cy="15605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0FA7CD4-0393-4BAE-8C4E-A1495210C36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5133"/>
          <a:stretch/>
        </p:blipFill>
        <p:spPr>
          <a:xfrm>
            <a:off x="5137516" y="2829082"/>
            <a:ext cx="469432" cy="15698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209D34-7332-44EA-A9C9-19D38B46470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1"/>
          <a:stretch/>
        </p:blipFill>
        <p:spPr>
          <a:xfrm rot="1965996">
            <a:off x="1131800" y="3085182"/>
            <a:ext cx="1118963" cy="14143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EC4413-90DA-453B-A5F7-7D3869775D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9069">
            <a:off x="418843" y="3151564"/>
            <a:ext cx="1120593" cy="15723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23980C-87A0-4CA5-99F6-7495FE9B673B}"/>
              </a:ext>
            </a:extLst>
          </p:cNvPr>
          <p:cNvSpPr txBox="1"/>
          <p:nvPr/>
        </p:nvSpPr>
        <p:spPr>
          <a:xfrm>
            <a:off x="542514" y="2577482"/>
            <a:ext cx="2471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F4B308"/>
                </a:solidFill>
              </a:rPr>
              <a:t>Со Следственным комитетом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F63B08-E374-4188-9BC8-56A271C39156}"/>
              </a:ext>
            </a:extLst>
          </p:cNvPr>
          <p:cNvSpPr txBox="1"/>
          <p:nvPr/>
        </p:nvSpPr>
        <p:spPr>
          <a:xfrm>
            <a:off x="5843249" y="878710"/>
            <a:ext cx="1720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86B72D"/>
                </a:solidFill>
              </a:rPr>
              <a:t>С друзьями из МВД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1AFA20A-B26D-426B-8277-939DCF3BFFD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" t="2834" r="6480" b="2590"/>
          <a:stretch/>
        </p:blipFill>
        <p:spPr>
          <a:xfrm>
            <a:off x="2624379" y="2985934"/>
            <a:ext cx="2175005" cy="154857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AFEC75D-30FD-4DDE-BFAF-C5D3EAF173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20068" y="1029193"/>
            <a:ext cx="469433" cy="159666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A67F1E9-A9D8-48CD-981A-09CABD4D413B}"/>
              </a:ext>
            </a:extLst>
          </p:cNvPr>
          <p:cNvSpPr txBox="1"/>
          <p:nvPr/>
        </p:nvSpPr>
        <p:spPr>
          <a:xfrm>
            <a:off x="2753124" y="4482812"/>
            <a:ext cx="2133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86B72D"/>
                </a:solidFill>
              </a:rPr>
              <a:t>Шефы </a:t>
            </a:r>
            <a:r>
              <a:rPr lang="ru-RU" sz="1400" b="1" dirty="0" smtClean="0">
                <a:solidFill>
                  <a:srgbClr val="86B72D"/>
                </a:solidFill>
              </a:rPr>
              <a:t>из ОСН </a:t>
            </a:r>
            <a:r>
              <a:rPr lang="ru-RU" sz="1400" b="1" dirty="0">
                <a:solidFill>
                  <a:srgbClr val="86B72D"/>
                </a:solidFill>
              </a:rPr>
              <a:t>«Айсберг»</a:t>
            </a:r>
          </a:p>
        </p:txBody>
      </p:sp>
      <p:pic>
        <p:nvPicPr>
          <p:cNvPr id="3" name="«Мы просто дети!»-ГОБУСОН «Социальный приют для детей и подростков «Берегиня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37051" y="1053286"/>
            <a:ext cx="2663773" cy="149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7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1991"/>
            <a:ext cx="6480720" cy="733772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</a:rPr>
              <a:t>ДОПОЛНИТЕЛЬНЫЙ МАТЕРИАЛ</a:t>
            </a:r>
            <a:endParaRPr lang="ru-RU" sz="2200" b="1" dirty="0">
              <a:solidFill>
                <a:schemeClr val="accent1">
                  <a:lumMod val="75000"/>
                </a:schemeClr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12" name="Объект 11" descr="Фрагменты головоломки">
            <a:extLst>
              <a:ext uri="{FF2B5EF4-FFF2-40B4-BE49-F238E27FC236}">
                <a16:creationId xmlns:a16="http://schemas.microsoft.com/office/drawing/2014/main" id="{C92F6395-182E-46D5-A286-8940291D5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28184" y="4018140"/>
            <a:ext cx="535375" cy="535375"/>
          </a:xfr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948264" y="4803998"/>
            <a:ext cx="20574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>
              <a:lnSpc>
                <a:spcPct val="80000"/>
              </a:lnSpc>
              <a:spcBef>
                <a:spcPct val="100000"/>
              </a:spcBef>
              <a:buClr>
                <a:schemeClr val="tx1"/>
              </a:buClr>
              <a:buFont typeface="Arial" charset="0"/>
              <a:buNone/>
            </a:pPr>
            <a:endParaRPr lang="ru-RU" sz="1000" dirty="0">
              <a:solidFill>
                <a:srgbClr val="509A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990418"/>
            <a:ext cx="5184576" cy="1581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Проект «Я живу в России»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представляет собой комплекс систематических и целенаправленных различных по форме мероприятий социально-воспитательной деятельности, направленной на формирование у детей нравственных ценностей, идеалов и ориентиров , служащих профилактикой антиобщественного и противоправного поведения несовершеннолетних, путём организации насыщенного познавательного и интересного досуга и вовлечения в активную социально значимую деятельность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80112" y="1059582"/>
            <a:ext cx="3070518" cy="1800200"/>
          </a:xfrm>
          <a:prstGeom prst="rect">
            <a:avLst/>
          </a:prstGeom>
          <a:ln>
            <a:solidFill>
              <a:srgbClr val="F4B30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Направления проекта: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«История России – моя история»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«Гордость России»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sz="1400" dirty="0" err="1">
                <a:solidFill>
                  <a:schemeClr val="accent1">
                    <a:lumMod val="75000"/>
                  </a:schemeClr>
                </a:solidFill>
              </a:rPr>
              <a:t>ДоброСоседство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«Детский краеведческий туризм»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«Игра </a:t>
            </a:r>
            <a:r>
              <a:rPr lang="ru-RU" sz="1400" dirty="0" err="1">
                <a:solidFill>
                  <a:schemeClr val="accent1">
                    <a:lumMod val="75000"/>
                  </a:schemeClr>
                </a:solidFill>
              </a:rPr>
              <a:t>по-наСтоящему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«Правовая грамотность»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«Я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рисую ЭкоМир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691E5A-4920-4809-A29C-CB0ADE2C4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3297" y="4803998"/>
            <a:ext cx="1347333" cy="27434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9C28610-0E12-4F90-B1F1-9F77F3AADCA9}"/>
              </a:ext>
            </a:extLst>
          </p:cNvPr>
          <p:cNvSpPr/>
          <p:nvPr/>
        </p:nvSpPr>
        <p:spPr>
          <a:xfrm>
            <a:off x="5724129" y="3043113"/>
            <a:ext cx="3168352" cy="793907"/>
          </a:xfrm>
          <a:prstGeom prst="rect">
            <a:avLst/>
          </a:prstGeom>
          <a:solidFill>
            <a:srgbClr val="86B72D"/>
          </a:solidFill>
          <a:ln>
            <a:solidFill>
              <a:srgbClr val="86B72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О нас можно узнать: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Мы в соц. сетях: 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https://vk.com/bereginya51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Сайт: </a:t>
            </a:r>
            <a:r>
              <a:rPr lang="ru-RU" sz="1200" dirty="0">
                <a:solidFill>
                  <a:schemeClr val="bg1"/>
                </a:solidFill>
              </a:rPr>
              <a:t>http://bereginya51.ru/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778A7DF-ADD1-464C-9680-E8F4BAE1EED2}"/>
              </a:ext>
            </a:extLst>
          </p:cNvPr>
          <p:cNvSpPr/>
          <p:nvPr/>
        </p:nvSpPr>
        <p:spPr>
          <a:xfrm>
            <a:off x="2915816" y="2646405"/>
            <a:ext cx="2592288" cy="2389368"/>
          </a:xfrm>
          <a:prstGeom prst="rect">
            <a:avLst/>
          </a:prstGeom>
          <a:ln>
            <a:solidFill>
              <a:srgbClr val="86B72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СОИСПОЛНИТЕЛИ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Студенты-волонтёры Мурманского Арктического Государственного Университета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Шефы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</a:rPr>
              <a:t>приюта-бойцы 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ОСН «Айсберг» УФСИН РФ по Мурманской области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Следственный комитет на транспорте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Коммерческие организации, в т.ч. ООО «Кола-туризм»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Учреждения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</a:rPr>
              <a:t>культуры 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и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</a:rPr>
              <a:t>спорта</a:t>
            </a:r>
            <a:endParaRPr lang="ru-RU" sz="1100"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Сотрудничество с органами внутренних дел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КДНиЗП,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</a:rPr>
              <a:t>органами опеки и попечительства</a:t>
            </a:r>
            <a:endParaRPr lang="ru-R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3C7EFDD-8A03-4E44-BF3D-F41266706BFE}"/>
              </a:ext>
            </a:extLst>
          </p:cNvPr>
          <p:cNvSpPr/>
          <p:nvPr/>
        </p:nvSpPr>
        <p:spPr>
          <a:xfrm>
            <a:off x="349871" y="2747283"/>
            <a:ext cx="2432198" cy="1089737"/>
          </a:xfrm>
          <a:prstGeom prst="rect">
            <a:avLst/>
          </a:prstGeom>
          <a:ln>
            <a:solidFill>
              <a:srgbClr val="F4B30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Основные формы работы</a:t>
            </a:r>
          </a:p>
          <a:p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Экскурсии, акции, флэшмобы, квест-игры, спортивные и творческие мероприятия, познавательные часы, проектная деятельность дискуссии и беседы и др.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96E2E9-F7CC-4923-84F9-0F12CAE58282}"/>
              </a:ext>
            </a:extLst>
          </p:cNvPr>
          <p:cNvSpPr/>
          <p:nvPr/>
        </p:nvSpPr>
        <p:spPr>
          <a:xfrm>
            <a:off x="611560" y="3911675"/>
            <a:ext cx="2088232" cy="820315"/>
          </a:xfrm>
          <a:prstGeom prst="rect">
            <a:avLst/>
          </a:prstGeom>
          <a:ln>
            <a:solidFill>
              <a:srgbClr val="4F81B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Новый формат проведения 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мероприятий:</a:t>
            </a:r>
            <a:endParaRPr lang="ru-RU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1400" b="1" dirty="0" smtClean="0">
                <a:solidFill>
                  <a:srgbClr val="86B72D"/>
                </a:solidFill>
              </a:rPr>
              <a:t>online</a:t>
            </a:r>
            <a:r>
              <a:rPr lang="ru-RU" sz="1400" b="1" dirty="0">
                <a:solidFill>
                  <a:srgbClr val="86B72D"/>
                </a:solidFill>
              </a:rPr>
              <a:t>-</a:t>
            </a:r>
            <a:r>
              <a:rPr lang="en-US" sz="1200" b="1" dirty="0" smtClean="0">
                <a:solidFill>
                  <a:srgbClr val="86B72D"/>
                </a:solidFill>
              </a:rPr>
              <a:t>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конкурсы, встречи, мастер-классы и пр.  </a:t>
            </a:r>
          </a:p>
        </p:txBody>
      </p:sp>
    </p:spTree>
    <p:extLst>
      <p:ext uri="{BB962C8B-B14F-4D97-AF65-F5344CB8AC3E}">
        <p14:creationId xmlns:p14="http://schemas.microsoft.com/office/powerpoint/2010/main" val="1122185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23478"/>
            <a:ext cx="6264696" cy="73377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Microsoft JhengHei" pitchFamily="34" charset="-120"/>
                <a:ea typeface="Microsoft JhengHei" pitchFamily="34" charset="-120"/>
              </a:rPr>
              <a:t>Контакты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123728" y="1266911"/>
            <a:ext cx="6408712" cy="2955775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ФИО: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Любовь Леонидовна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Чаботаронок</a:t>
            </a:r>
          </a:p>
          <a:p>
            <a:pPr marL="0" indent="0">
              <a:buNone/>
            </a:pP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Телефон:  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8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(815-53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) 94-379,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8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(815-53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) 94-133</a:t>
            </a:r>
          </a:p>
          <a:p>
            <a:pPr marL="0" indent="0">
              <a:buNone/>
            </a:pP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</a:rPr>
              <a:t>mail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:  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info@bereginya51.ru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Мы в соц. сетях:   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https://vk.com/bereginya51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Сайт: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http://bereginya51.ru/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948264" y="4788247"/>
            <a:ext cx="20574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>
              <a:lnSpc>
                <a:spcPct val="80000"/>
              </a:lnSpc>
              <a:spcBef>
                <a:spcPct val="100000"/>
              </a:spcBef>
              <a:buClr>
                <a:schemeClr val="tx1"/>
              </a:buClr>
              <a:buFont typeface="Arial" charset="0"/>
              <a:buNone/>
            </a:pPr>
            <a:r>
              <a:rPr lang="en-US" sz="1000" dirty="0">
                <a:solidFill>
                  <a:srgbClr val="509A00"/>
                </a:solidFill>
              </a:rPr>
              <a:t>http://bereginya51.ru/</a:t>
            </a:r>
            <a:endParaRPr lang="ru-RU" sz="1000" dirty="0">
              <a:solidFill>
                <a:srgbClr val="509A00"/>
              </a:solidFill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3DDF5BA-A5FB-4B5B-A8C0-A72867AFEA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280596" y="1930330"/>
            <a:ext cx="3184512" cy="14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389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1616</TotalTime>
  <Words>742</Words>
  <Application>Microsoft Office PowerPoint</Application>
  <PresentationFormat>Экран (16:9)</PresentationFormat>
  <Paragraphs>75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Microsoft JhengHei</vt:lpstr>
      <vt:lpstr>Arial</vt:lpstr>
      <vt:lpstr>Calibri</vt:lpstr>
      <vt:lpstr>Comic Sans MS</vt:lpstr>
      <vt:lpstr>Wingdings</vt:lpstr>
      <vt:lpstr>Тема Office</vt:lpstr>
      <vt:lpstr>Презентация PowerPoint</vt:lpstr>
      <vt:lpstr>Проект «Я живу в России»                 Номинация «Правильный путь»</vt:lpstr>
      <vt:lpstr>Проект «Я живу в России»                 Номинация «Правильный путь»</vt:lpstr>
      <vt:lpstr>Проект «Я живу в России»                 Номинация «Правильный путь»</vt:lpstr>
      <vt:lpstr>ФОТО и ВИДЕО</vt:lpstr>
      <vt:lpstr>ДОПОЛНИТЕЛЬНЫЙ МАТЕРИАЛ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Nataliya</cp:lastModifiedBy>
  <cp:revision>458</cp:revision>
  <cp:lastPrinted>2020-09-21T07:43:35Z</cp:lastPrinted>
  <dcterms:created xsi:type="dcterms:W3CDTF">2020-09-11T07:02:39Z</dcterms:created>
  <dcterms:modified xsi:type="dcterms:W3CDTF">2020-11-10T11:23:53Z</dcterms:modified>
</cp:coreProperties>
</file>